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5143500" cx="9144000"/>
  <p:notesSz cx="6858000" cy="9144000"/>
  <p:embeddedFontLst>
    <p:embeddedFont>
      <p:font typeface="Roboto Slab"/>
      <p:regular r:id="rId20"/>
      <p:bold r:id="rId21"/>
    </p:embeddedFont>
    <p:embeddedFont>
      <p:font typeface="Roboto"/>
      <p:regular r:id="rId22"/>
      <p:bold r:id="rId23"/>
      <p:italic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Slab-regular.fntdata"/><Relationship Id="rId22" Type="http://schemas.openxmlformats.org/officeDocument/2006/relationships/font" Target="fonts/Roboto-regular.fntdata"/><Relationship Id="rId21" Type="http://schemas.openxmlformats.org/officeDocument/2006/relationships/font" Target="fonts/RobotoSlab-bold.fntdata"/><Relationship Id="rId24" Type="http://schemas.openxmlformats.org/officeDocument/2006/relationships/font" Target="fonts/Roboto-italic.fntdata"/><Relationship Id="rId23" Type="http://schemas.openxmlformats.org/officeDocument/2006/relationships/font" Target="fonts/Roboto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schemas.openxmlformats.org/officeDocument/2006/relationships/font" Target="fonts/Robo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0d810f0cdf_4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10d810f0cdf_4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0d810f0cdf_4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10d810f0cdf_4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0d810f0cdf_4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10d810f0cdf_4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0d810f0cdf_0_4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10d810f0cdf_0_4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0d810f0cdf_0_4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10d810f0cdf_0_4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Comment #1: Use Long-Short Term Memory from Keras (LSTM) to make the model move from local minimum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Comment #2: 1% Commission might be the reason causing the algo returns underperforming, but it mimics the real world.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10d810f0cdf_0_4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10d810f0cdf_0_4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Hook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Asset </a:t>
            </a:r>
            <a:r>
              <a:rPr lang="en"/>
              <a:t>manager</a:t>
            </a:r>
            <a:r>
              <a:rPr lang="en"/>
              <a:t>, equity researcher, financial advisor -&gt; Fundamental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Traders, hedge fund managers, algo trading developers -&gt; Technical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Types: </a:t>
            </a:r>
            <a:r>
              <a:rPr lang="en"/>
              <a:t>Momentum, Trend, Volatility…..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10d810f0cdf_0_2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10d810f0cdf_0_2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10d810f0cdf_0_4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10d810f0cdf_0_4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0d810f0cdf_0_3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0d810f0cdf_0_3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 data No Project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0&lt; daily return &lt; 1% is to hold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Multi-class classification: beyond our in-class activities and online </a:t>
            </a:r>
            <a:r>
              <a:rPr lang="en"/>
              <a:t>lessons, new territory to explore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0d810f0cdf_0_4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10d810f0cdf_0_4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Recurrent neural networks problem: whatever how many epochs or indicators the model runs, the accuracy stays at the local minimum and refuses to move. 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0d810f0cdf_0_4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10d810f0cdf_0_4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Elu can produce negative output and become smooth slower than Relu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0d810f0cdf_0_3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10d810f0cdf_0_3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0d810f0cdf_4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10d810f0cdf_4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1524800" y="672606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1" name="Google Shape;11;p2"/>
          <p:cNvSpPr/>
          <p:nvPr/>
        </p:nvSpPr>
        <p:spPr>
          <a:xfrm rot="10800000">
            <a:off x="6537563" y="33429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sp>
      <p:cxnSp>
        <p:nvCxnSpPr>
          <p:cNvPr id="12" name="Google Shape;12;p2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/>
          <p:nvPr/>
        </p:nvSpPr>
        <p:spPr>
          <a:xfrm>
            <a:off x="150" y="5076825"/>
            <a:ext cx="9143700" cy="66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1"/>
          <p:cNvSpPr txBox="1"/>
          <p:nvPr>
            <p:ph hasCustomPrompt="1" type="title"/>
          </p:nvPr>
        </p:nvSpPr>
        <p:spPr>
          <a:xfrm>
            <a:off x="387900" y="1152450"/>
            <a:ext cx="83682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11"/>
          <p:cNvSpPr txBox="1"/>
          <p:nvPr>
            <p:ph idx="1" type="body"/>
          </p:nvPr>
        </p:nvSpPr>
        <p:spPr>
          <a:xfrm>
            <a:off x="387900" y="2919450"/>
            <a:ext cx="83682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6" name="Google Shape;56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" name="Google Shape;18;p3"/>
          <p:cNvSpPr txBox="1"/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Google Shape;21;p4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" name="Google Shape;22;p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Google Shape;26;p5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" name="Google Shape;27;p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3879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7562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Google Shape;35;p7"/>
          <p:cNvCxnSpPr/>
          <p:nvPr/>
        </p:nvCxnSpPr>
        <p:spPr>
          <a:xfrm>
            <a:off x="489218" y="1412277"/>
            <a:ext cx="3315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6" name="Google Shape;36;p7"/>
          <p:cNvSpPr txBox="1"/>
          <p:nvPr>
            <p:ph type="title"/>
          </p:nvPr>
        </p:nvSpPr>
        <p:spPr>
          <a:xfrm>
            <a:off x="3879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7" name="Google Shape;37;p7"/>
          <p:cNvSpPr txBox="1"/>
          <p:nvPr>
            <p:ph idx="1" type="body"/>
          </p:nvPr>
        </p:nvSpPr>
        <p:spPr>
          <a:xfrm>
            <a:off x="387900" y="1594025"/>
            <a:ext cx="2808000" cy="268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8" name="Google Shape;3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1" name="Google Shape;41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4" name="Google Shape;44;p9"/>
          <p:cNvCxnSpPr/>
          <p:nvPr/>
        </p:nvCxnSpPr>
        <p:spPr>
          <a:xfrm>
            <a:off x="5029675" y="4495503"/>
            <a:ext cx="540900" cy="0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5" name="Google Shape;45;p9"/>
          <p:cNvSpPr txBox="1"/>
          <p:nvPr>
            <p:ph type="title"/>
          </p:nvPr>
        </p:nvSpPr>
        <p:spPr>
          <a:xfrm>
            <a:off x="265500" y="1209075"/>
            <a:ext cx="4045200" cy="15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46" name="Google Shape;46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8" name="Google Shape;4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 txBox="1"/>
          <p:nvPr>
            <p:ph idx="1" type="body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1pPr>
          </a:lstStyle>
          <a:p/>
        </p:txBody>
      </p:sp>
      <p:sp>
        <p:nvSpPr>
          <p:cNvPr id="51" name="Google Shape;51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rina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3.png"/><Relationship Id="rId6" Type="http://schemas.openxmlformats.org/officeDocument/2006/relationships/image" Target="../media/image2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5.png"/><Relationship Id="rId4" Type="http://schemas.openxmlformats.org/officeDocument/2006/relationships/image" Target="../media/image2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9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Relationship Id="rId4" Type="http://schemas.openxmlformats.org/officeDocument/2006/relationships/image" Target="../media/image1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Relationship Id="rId4" Type="http://schemas.openxmlformats.org/officeDocument/2006/relationships/image" Target="../media/image22.png"/><Relationship Id="rId5" Type="http://schemas.openxmlformats.org/officeDocument/2006/relationships/image" Target="../media/image1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Relationship Id="rId4" Type="http://schemas.openxmlformats.org/officeDocument/2006/relationships/image" Target="../media/image2.png"/><Relationship Id="rId5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Relationship Id="rId4" Type="http://schemas.openxmlformats.org/officeDocument/2006/relationships/image" Target="../media/image8.png"/><Relationship Id="rId10" Type="http://schemas.openxmlformats.org/officeDocument/2006/relationships/image" Target="../media/image6.png"/><Relationship Id="rId9" Type="http://schemas.openxmlformats.org/officeDocument/2006/relationships/image" Target="../media/image5.png"/><Relationship Id="rId5" Type="http://schemas.openxmlformats.org/officeDocument/2006/relationships/image" Target="../media/image11.png"/><Relationship Id="rId6" Type="http://schemas.openxmlformats.org/officeDocument/2006/relationships/image" Target="../media/image4.png"/><Relationship Id="rId7" Type="http://schemas.openxmlformats.org/officeDocument/2006/relationships/image" Target="../media/image10.png"/><Relationship Id="rId8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3"/>
          <p:cNvSpPr txBox="1"/>
          <p:nvPr>
            <p:ph type="ctrTitle"/>
          </p:nvPr>
        </p:nvSpPr>
        <p:spPr>
          <a:xfrm>
            <a:off x="1680300" y="819325"/>
            <a:ext cx="5783400" cy="175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3620"/>
              <a:t>     </a:t>
            </a:r>
            <a:r>
              <a:rPr b="1" lang="en" sz="2720">
                <a:solidFill>
                  <a:schemeClr val="accent6"/>
                </a:solidFill>
              </a:rPr>
              <a:t>Bring Neural Network To </a:t>
            </a:r>
            <a:endParaRPr b="1" sz="2720">
              <a:solidFill>
                <a:schemeClr val="accent6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720">
                <a:solidFill>
                  <a:schemeClr val="accent6"/>
                </a:solidFill>
              </a:rPr>
              <a:t>Algo Trading</a:t>
            </a:r>
            <a:r>
              <a:rPr b="1" lang="en" sz="2540">
                <a:solidFill>
                  <a:schemeClr val="accent6"/>
                </a:solidFill>
              </a:rPr>
              <a:t> </a:t>
            </a:r>
            <a:r>
              <a:rPr b="1" lang="en" sz="3180">
                <a:solidFill>
                  <a:schemeClr val="accent6"/>
                </a:solidFill>
              </a:rPr>
              <a:t> </a:t>
            </a:r>
            <a:endParaRPr b="1" sz="3180">
              <a:solidFill>
                <a:schemeClr val="accent6"/>
              </a:solidFill>
            </a:endParaRPr>
          </a:p>
        </p:txBody>
      </p:sp>
      <p:sp>
        <p:nvSpPr>
          <p:cNvPr id="64" name="Google Shape;64;p13"/>
          <p:cNvSpPr txBox="1"/>
          <p:nvPr>
            <p:ph idx="1" type="subTitle"/>
          </p:nvPr>
        </p:nvSpPr>
        <p:spPr>
          <a:xfrm>
            <a:off x="4889625" y="3096775"/>
            <a:ext cx="3958800" cy="138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Group 6: </a:t>
            </a:r>
            <a:endParaRPr sz="1700"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Ziwen Chen, </a:t>
            </a:r>
            <a:endParaRPr sz="1700"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Shasha Li, </a:t>
            </a:r>
            <a:endParaRPr sz="1700"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Andy He, </a:t>
            </a:r>
            <a:endParaRPr sz="1700"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Minglu Li</a:t>
            </a:r>
            <a:endParaRPr sz="1700"/>
          </a:p>
        </p:txBody>
      </p:sp>
      <p:pic>
        <p:nvPicPr>
          <p:cNvPr id="65" name="Google Shape;6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9425" y="3096775"/>
            <a:ext cx="3751825" cy="1589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2"/>
          <p:cNvSpPr txBox="1"/>
          <p:nvPr>
            <p:ph type="title"/>
          </p:nvPr>
        </p:nvSpPr>
        <p:spPr>
          <a:xfrm>
            <a:off x="387900" y="0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Part 2: Results</a:t>
            </a:r>
            <a:endParaRPr b="1"/>
          </a:p>
        </p:txBody>
      </p:sp>
      <p:sp>
        <p:nvSpPr>
          <p:cNvPr id="140" name="Google Shape;140;p22"/>
          <p:cNvSpPr txBox="1"/>
          <p:nvPr>
            <p:ph idx="1" type="body"/>
          </p:nvPr>
        </p:nvSpPr>
        <p:spPr>
          <a:xfrm>
            <a:off x="327275" y="572650"/>
            <a:ext cx="8669700" cy="442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●"/>
            </a:pPr>
            <a:r>
              <a:rPr lang="en">
                <a:solidFill>
                  <a:schemeClr val="accent6"/>
                </a:solidFill>
              </a:rPr>
              <a:t>Through running SVC model, non-momentum and momentum models yield close results; but overall, non-momentum outperformed momentum set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        Momentum  y_resampled                                         Non-Momentum </a:t>
            </a:r>
            <a:r>
              <a:rPr lang="en"/>
              <a:t>y_resampled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                                                                       VS</a:t>
            </a:r>
            <a:endParaRPr/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Momentum  y_test 							Non-Momentum y_test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141" name="Google Shape;14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4800" y="1721910"/>
            <a:ext cx="2916400" cy="11575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4788" y="3321488"/>
            <a:ext cx="3305175" cy="128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61949" y="1713059"/>
            <a:ext cx="2916400" cy="11752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79650" y="3240525"/>
            <a:ext cx="3562350" cy="1366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3"/>
          <p:cNvSpPr txBox="1"/>
          <p:nvPr>
            <p:ph type="title"/>
          </p:nvPr>
        </p:nvSpPr>
        <p:spPr>
          <a:xfrm>
            <a:off x="387900" y="0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Part 2: Results</a:t>
            </a:r>
            <a:endParaRPr b="1"/>
          </a:p>
        </p:txBody>
      </p:sp>
      <p:sp>
        <p:nvSpPr>
          <p:cNvPr id="150" name="Google Shape;150;p23"/>
          <p:cNvSpPr txBox="1"/>
          <p:nvPr>
            <p:ph idx="1" type="body"/>
          </p:nvPr>
        </p:nvSpPr>
        <p:spPr>
          <a:xfrm>
            <a:off x="327275" y="572650"/>
            <a:ext cx="8669700" cy="40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●"/>
            </a:pPr>
            <a:r>
              <a:rPr lang="en">
                <a:solidFill>
                  <a:schemeClr val="accent6"/>
                </a:solidFill>
              </a:rPr>
              <a:t>Through running SVC model, non-momentum outperformed momentum set in algorithm return; but both sets underperformed than the actual return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      		 Momentum                                          				Non-Momentum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                                                                       VS</a:t>
            </a:r>
            <a:endParaRPr/>
          </a:p>
          <a:p>
            <a:pPr indent="45720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 </a:t>
            </a:r>
            <a:r>
              <a:rPr lang="en"/>
              <a:t>									</a:t>
            </a:r>
            <a:endParaRPr/>
          </a:p>
          <a:p>
            <a:pPr indent="45720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tum  </a:t>
            </a:r>
            <a:endParaRPr/>
          </a:p>
        </p:txBody>
      </p:sp>
      <p:pic>
        <p:nvPicPr>
          <p:cNvPr id="151" name="Google Shape;15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7275" y="1976650"/>
            <a:ext cx="3532675" cy="234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41025" y="1934475"/>
            <a:ext cx="3755950" cy="250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Summary</a:t>
            </a:r>
            <a:r>
              <a:rPr b="1" lang="en"/>
              <a:t> </a:t>
            </a:r>
            <a:endParaRPr b="1"/>
          </a:p>
        </p:txBody>
      </p:sp>
      <p:sp>
        <p:nvSpPr>
          <p:cNvPr id="158" name="Google Shape;158;p24"/>
          <p:cNvSpPr txBox="1"/>
          <p:nvPr>
            <p:ph idx="1" type="body"/>
          </p:nvPr>
        </p:nvSpPr>
        <p:spPr>
          <a:xfrm>
            <a:off x="219275" y="1334950"/>
            <a:ext cx="5103000" cy="374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000"/>
              <a:t>Momentum indicators outperform non-momentum in </a:t>
            </a:r>
            <a:r>
              <a:rPr lang="en" sz="2000"/>
              <a:t>neural</a:t>
            </a:r>
            <a:r>
              <a:rPr lang="en" sz="2000"/>
              <a:t> network with lower loss and mse, </a:t>
            </a:r>
            <a:r>
              <a:rPr lang="en" sz="2000">
                <a:solidFill>
                  <a:schemeClr val="accent6"/>
                </a:solidFill>
              </a:rPr>
              <a:t>so momentum indicators might have more “explaining power” to </a:t>
            </a:r>
            <a:r>
              <a:rPr lang="en" sz="2000">
                <a:solidFill>
                  <a:schemeClr val="accent6"/>
                </a:solidFill>
              </a:rPr>
              <a:t>trading</a:t>
            </a:r>
            <a:r>
              <a:rPr lang="en" sz="2000"/>
              <a:t> </a:t>
            </a:r>
            <a:r>
              <a:rPr lang="en" sz="2000">
                <a:solidFill>
                  <a:schemeClr val="accent6"/>
                </a:solidFill>
              </a:rPr>
              <a:t>signals</a:t>
            </a:r>
            <a:endParaRPr sz="2000">
              <a:solidFill>
                <a:schemeClr val="accent6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accent6"/>
              </a:solidFill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 sz="2000"/>
              <a:t>Non-momentum </a:t>
            </a:r>
            <a:r>
              <a:rPr lang="en" sz="2000"/>
              <a:t>indicators</a:t>
            </a:r>
            <a:r>
              <a:rPr lang="en" sz="2000"/>
              <a:t> outperform momentum in machine learning backtesting with higher f1-score and algorithm returns, </a:t>
            </a:r>
            <a:r>
              <a:rPr lang="en" sz="2000">
                <a:solidFill>
                  <a:schemeClr val="accent6"/>
                </a:solidFill>
              </a:rPr>
              <a:t>so non-momentum indicators might have higher “applicable score” to trading signals</a:t>
            </a:r>
            <a:endParaRPr sz="2000">
              <a:solidFill>
                <a:schemeClr val="accent6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accent6"/>
              </a:solidFill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 sz="2000"/>
              <a:t>The algorithm trading returns from both sets are underperformed than the actual returns, so generally speaking, </a:t>
            </a:r>
            <a:r>
              <a:rPr lang="en" sz="2000">
                <a:solidFill>
                  <a:schemeClr val="accent6"/>
                </a:solidFill>
              </a:rPr>
              <a:t>applying technical indicators into </a:t>
            </a:r>
            <a:r>
              <a:rPr lang="en" sz="2000">
                <a:solidFill>
                  <a:schemeClr val="accent6"/>
                </a:solidFill>
              </a:rPr>
              <a:t>algorithm</a:t>
            </a:r>
            <a:r>
              <a:rPr lang="en" sz="2000">
                <a:solidFill>
                  <a:schemeClr val="accent6"/>
                </a:solidFill>
              </a:rPr>
              <a:t> </a:t>
            </a:r>
            <a:r>
              <a:rPr lang="en" sz="2000">
                <a:solidFill>
                  <a:schemeClr val="accent6"/>
                </a:solidFill>
              </a:rPr>
              <a:t>trading</a:t>
            </a:r>
            <a:r>
              <a:rPr lang="en" sz="2000">
                <a:solidFill>
                  <a:schemeClr val="accent6"/>
                </a:solidFill>
              </a:rPr>
              <a:t> is still ambiguous</a:t>
            </a:r>
            <a:endParaRPr sz="2000">
              <a:solidFill>
                <a:schemeClr val="accent6"/>
              </a:solidFill>
            </a:endParaRPr>
          </a:p>
        </p:txBody>
      </p:sp>
      <p:pic>
        <p:nvPicPr>
          <p:cNvPr id="159" name="Google Shape;15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56050" y="2209625"/>
            <a:ext cx="3378700" cy="199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5"/>
          <p:cNvSpPr txBox="1"/>
          <p:nvPr>
            <p:ph type="title"/>
          </p:nvPr>
        </p:nvSpPr>
        <p:spPr>
          <a:xfrm>
            <a:off x="387900" y="196650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Next Steps </a:t>
            </a:r>
            <a:endParaRPr b="1"/>
          </a:p>
        </p:txBody>
      </p:sp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387900" y="1433425"/>
            <a:ext cx="8368200" cy="215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Test more indicators in Algo trading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Run ML-backtesting to each technical indicator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O</a:t>
            </a:r>
            <a:r>
              <a:rPr lang="en" sz="2000"/>
              <a:t>ptimize our model by testing more Classifiers (eg. Logistic</a:t>
            </a:r>
            <a:r>
              <a:rPr lang="en" sz="2000"/>
              <a:t>_Regression</a:t>
            </a:r>
            <a:r>
              <a:rPr lang="en" sz="2000"/>
              <a:t>)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Apply the method into different sectors and stocks/ETFs</a:t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6" name="Google Shape;16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402200"/>
            <a:ext cx="9144000" cy="1741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6"/>
          <p:cNvSpPr txBox="1"/>
          <p:nvPr>
            <p:ph idx="4294967295" type="title"/>
          </p:nvPr>
        </p:nvSpPr>
        <p:spPr>
          <a:xfrm>
            <a:off x="387900" y="36427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THANK YOU!</a:t>
            </a:r>
            <a:endParaRPr b="1"/>
          </a:p>
        </p:txBody>
      </p:sp>
      <p:pic>
        <p:nvPicPr>
          <p:cNvPr id="172" name="Google Shape;17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3750" y="1235325"/>
            <a:ext cx="6416499" cy="3609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Idea</a:t>
            </a:r>
            <a:r>
              <a:rPr b="1" lang="en"/>
              <a:t> of the Project</a:t>
            </a:r>
            <a:endParaRPr b="1"/>
          </a:p>
        </p:txBody>
      </p:sp>
      <p:sp>
        <p:nvSpPr>
          <p:cNvPr id="71" name="Google Shape;71;p14"/>
          <p:cNvSpPr txBox="1"/>
          <p:nvPr>
            <p:ph idx="1" type="body"/>
          </p:nvPr>
        </p:nvSpPr>
        <p:spPr>
          <a:xfrm>
            <a:off x="69275" y="1397288"/>
            <a:ext cx="5847900" cy="236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Classical questions in financial market</a:t>
            </a:r>
            <a:r>
              <a:rPr b="1" lang="en"/>
              <a:t>:</a:t>
            </a:r>
            <a:endParaRPr b="1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Fundamental analysis vs Technical Analysis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Validity of Technical indicators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Types of Technical indicators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How to use technical indicators and how good it is</a:t>
            </a:r>
            <a:endParaRPr/>
          </a:p>
        </p:txBody>
      </p:sp>
      <p:pic>
        <p:nvPicPr>
          <p:cNvPr id="72" name="Google Shape;7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018350"/>
            <a:ext cx="9143999" cy="112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00300" y="876800"/>
            <a:ext cx="3265149" cy="155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/>
          <p:nvPr>
            <p:ph type="title"/>
          </p:nvPr>
        </p:nvSpPr>
        <p:spPr>
          <a:xfrm>
            <a:off x="387900" y="184900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Purpose of the Project</a:t>
            </a:r>
            <a:endParaRPr b="1"/>
          </a:p>
        </p:txBody>
      </p:sp>
      <p:sp>
        <p:nvSpPr>
          <p:cNvPr id="79" name="Google Shape;79;p15"/>
          <p:cNvSpPr txBox="1"/>
          <p:nvPr>
            <p:ph idx="1" type="body"/>
          </p:nvPr>
        </p:nvSpPr>
        <p:spPr>
          <a:xfrm>
            <a:off x="387900" y="871000"/>
            <a:ext cx="8368200" cy="309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To find values of Technical Indicators in Algo Trading through:</a:t>
            </a:r>
            <a:endParaRPr b="1"/>
          </a:p>
          <a:p>
            <a:pPr indent="-325755" lvl="0" marL="457200" rtl="0" algn="l">
              <a:spcBef>
                <a:spcPts val="1200"/>
              </a:spcBef>
              <a:spcAft>
                <a:spcPts val="0"/>
              </a:spcAft>
              <a:buClr>
                <a:schemeClr val="accent6"/>
              </a:buClr>
              <a:buSzPct val="100000"/>
              <a:buChar char="●"/>
            </a:pPr>
            <a:r>
              <a:rPr lang="en">
                <a:solidFill>
                  <a:schemeClr val="accent6"/>
                </a:solidFill>
              </a:rPr>
              <a:t>Evaluate two groups of technical indicators, Momentum vs Non-momentum, in Neural Network model through comparing model results of predicting SPY’s Up / Flat / Down </a:t>
            </a:r>
            <a:endParaRPr>
              <a:solidFill>
                <a:schemeClr val="accent6"/>
              </a:solidFill>
            </a:endParaRPr>
          </a:p>
          <a:p>
            <a:pPr indent="-318093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1658"/>
              <a:t>Momentum: RSI, CCI, ROC and STO</a:t>
            </a:r>
            <a:endParaRPr sz="1658"/>
          </a:p>
          <a:p>
            <a:pPr indent="-318093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1658"/>
              <a:t>Non-momentum: VWAP, EMA, BBbands, and EFI</a:t>
            </a:r>
            <a:endParaRPr>
              <a:solidFill>
                <a:schemeClr val="accent6"/>
              </a:solidFill>
            </a:endParaRPr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ct val="100000"/>
              <a:buChar char="●"/>
            </a:pPr>
            <a:r>
              <a:rPr lang="en">
                <a:solidFill>
                  <a:schemeClr val="accent6"/>
                </a:solidFill>
              </a:rPr>
              <a:t>Implement those indicators into Algorithm Trading with ML model, automatically perform Buy / Hold / Sell trades  and backtesting them.</a:t>
            </a:r>
            <a:endParaRPr>
              <a:solidFill>
                <a:schemeClr val="accent6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6"/>
              </a:solidFill>
            </a:endParaRPr>
          </a:p>
          <a:p>
            <a:pPr indent="-325755" lvl="0" marL="457200" rtl="0" algn="l">
              <a:spcBef>
                <a:spcPts val="1200"/>
              </a:spcBef>
              <a:spcAft>
                <a:spcPts val="0"/>
              </a:spcAft>
              <a:buClr>
                <a:schemeClr val="accent6"/>
              </a:buClr>
              <a:buSzPct val="100000"/>
              <a:buChar char="●"/>
            </a:pPr>
            <a:r>
              <a:rPr lang="en">
                <a:solidFill>
                  <a:schemeClr val="accent6"/>
                </a:solidFill>
              </a:rPr>
              <a:t>Our project is a prototype for further application and research, such as apply into different sectors and can be replaced by other indicators</a:t>
            </a:r>
            <a:endParaRPr>
              <a:solidFill>
                <a:schemeClr val="accent6"/>
              </a:solidFill>
            </a:endParaRPr>
          </a:p>
        </p:txBody>
      </p:sp>
      <p:pic>
        <p:nvPicPr>
          <p:cNvPr id="80" name="Google Shape;8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018350"/>
            <a:ext cx="9143999" cy="1125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Two parts of the Project</a:t>
            </a:r>
            <a:endParaRPr b="1"/>
          </a:p>
        </p:txBody>
      </p:sp>
      <p:sp>
        <p:nvSpPr>
          <p:cNvPr id="86" name="Google Shape;86;p16"/>
          <p:cNvSpPr txBox="1"/>
          <p:nvPr>
            <p:ph idx="1" type="body"/>
          </p:nvPr>
        </p:nvSpPr>
        <p:spPr>
          <a:xfrm>
            <a:off x="93475" y="1438525"/>
            <a:ext cx="5004600" cy="346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/>
              <a:t>Apply </a:t>
            </a:r>
            <a:r>
              <a:rPr lang="en">
                <a:solidFill>
                  <a:schemeClr val="accent6"/>
                </a:solidFill>
              </a:rPr>
              <a:t>sequential model</a:t>
            </a:r>
            <a:r>
              <a:rPr lang="en"/>
              <a:t> to study m</a:t>
            </a:r>
            <a:r>
              <a:rPr lang="en"/>
              <a:t>omentum and Non-momentum technical indicators with the signal, and compare the results from these two models to </a:t>
            </a:r>
            <a:r>
              <a:rPr lang="en">
                <a:solidFill>
                  <a:schemeClr val="accent6"/>
                </a:solidFill>
              </a:rPr>
              <a:t>identify which set outperforms in terms of loss and accuracy</a:t>
            </a:r>
            <a:endParaRPr>
              <a:solidFill>
                <a:schemeClr val="accent6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6"/>
              </a:solidFill>
            </a:endParaRPr>
          </a:p>
          <a:p>
            <a:pPr indent="-334327" lvl="0" marL="457200" rtl="0" algn="l">
              <a:spcBef>
                <a:spcPts val="1200"/>
              </a:spcBef>
              <a:spcAft>
                <a:spcPts val="0"/>
              </a:spcAft>
              <a:buSzPct val="100000"/>
              <a:buAutoNum type="arabicPeriod"/>
            </a:pPr>
            <a:r>
              <a:rPr lang="en"/>
              <a:t>Using </a:t>
            </a:r>
            <a:r>
              <a:rPr lang="en">
                <a:solidFill>
                  <a:schemeClr val="accent6"/>
                </a:solidFill>
              </a:rPr>
              <a:t>SVC classifier model </a:t>
            </a:r>
            <a:r>
              <a:rPr lang="en"/>
              <a:t>to backtest the algo trading returns from </a:t>
            </a:r>
            <a:r>
              <a:rPr lang="en"/>
              <a:t>momentum and Non-momentum indicators to demonstrate </a:t>
            </a:r>
            <a:r>
              <a:rPr lang="en">
                <a:solidFill>
                  <a:schemeClr val="accent6"/>
                </a:solidFill>
              </a:rPr>
              <a:t>which set is more “accurate” and “profitable”.</a:t>
            </a:r>
            <a:endParaRPr>
              <a:solidFill>
                <a:schemeClr val="accent6"/>
              </a:solidFill>
            </a:endParaRPr>
          </a:p>
        </p:txBody>
      </p:sp>
      <p:pic>
        <p:nvPicPr>
          <p:cNvPr id="87" name="Google Shape;8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5100" y="1748975"/>
            <a:ext cx="3807825" cy="2721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Data Preparation</a:t>
            </a:r>
            <a:endParaRPr b="1"/>
          </a:p>
        </p:txBody>
      </p:sp>
      <p:sp>
        <p:nvSpPr>
          <p:cNvPr id="93" name="Google Shape;93;p17"/>
          <p:cNvSpPr txBox="1"/>
          <p:nvPr>
            <p:ph idx="1" type="body"/>
          </p:nvPr>
        </p:nvSpPr>
        <p:spPr>
          <a:xfrm>
            <a:off x="179175" y="1185600"/>
            <a:ext cx="4900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Daily ohlc and volume data of SPY from 2015-01-01 to today through </a:t>
            </a:r>
            <a:r>
              <a:rPr lang="en">
                <a:solidFill>
                  <a:schemeClr val="accent6"/>
                </a:solidFill>
              </a:rPr>
              <a:t>y</a:t>
            </a:r>
            <a:r>
              <a:rPr lang="en">
                <a:solidFill>
                  <a:schemeClr val="accent6"/>
                </a:solidFill>
              </a:rPr>
              <a:t>finance API</a:t>
            </a:r>
            <a:endParaRPr>
              <a:solidFill>
                <a:schemeClr val="accent6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6"/>
              </a:solidFill>
            </a:endParaRPr>
          </a:p>
          <a:p>
            <a:pPr indent="-334327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Using the daily return of SPY to create </a:t>
            </a:r>
            <a:r>
              <a:rPr lang="en">
                <a:solidFill>
                  <a:srgbClr val="FFFF00"/>
                </a:solidFill>
              </a:rPr>
              <a:t>Buy, Sell, Hold </a:t>
            </a:r>
            <a:r>
              <a:rPr lang="en"/>
              <a:t>Signal, </a:t>
            </a:r>
            <a:r>
              <a:rPr lang="en">
                <a:solidFill>
                  <a:srgbClr val="FFFF00"/>
                </a:solidFill>
              </a:rPr>
              <a:t>assuming 1% commission</a:t>
            </a:r>
            <a:endParaRPr>
              <a:solidFill>
                <a:srgbClr val="FFFF00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4327" lvl="0" marL="457200" rtl="0" algn="l">
              <a:spcBef>
                <a:spcPts val="1200"/>
              </a:spcBef>
              <a:spcAft>
                <a:spcPts val="0"/>
              </a:spcAft>
              <a:buClr>
                <a:schemeClr val="accent6"/>
              </a:buClr>
              <a:buSzPct val="100000"/>
              <a:buChar char="●"/>
            </a:pPr>
            <a:r>
              <a:rPr lang="en">
                <a:solidFill>
                  <a:schemeClr val="accent6"/>
                </a:solidFill>
              </a:rPr>
              <a:t>Notice: This is a multi-class classification problem rather than a binary cross-entropy as suggested by Vini.</a:t>
            </a:r>
            <a:endParaRPr>
              <a:solidFill>
                <a:schemeClr val="accent6"/>
              </a:solidFill>
            </a:endParaRPr>
          </a:p>
        </p:txBody>
      </p:sp>
      <p:pic>
        <p:nvPicPr>
          <p:cNvPr id="94" name="Google Shape;9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8100" y="1438525"/>
            <a:ext cx="3468000" cy="31815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7"/>
          <p:cNvSpPr txBox="1"/>
          <p:nvPr>
            <p:ph idx="1" type="body"/>
          </p:nvPr>
        </p:nvSpPr>
        <p:spPr>
          <a:xfrm>
            <a:off x="142575" y="3832600"/>
            <a:ext cx="4973400" cy="118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304800" lvl="0" marL="457200" rtl="0" algn="l">
              <a:spcBef>
                <a:spcPts val="120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For multi-class classification: 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activation = “softmax”, 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loss function = “categorical_crossentropy”</a:t>
            </a:r>
            <a:endParaRPr sz="12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8"/>
          <p:cNvSpPr txBox="1"/>
          <p:nvPr>
            <p:ph type="title"/>
          </p:nvPr>
        </p:nvSpPr>
        <p:spPr>
          <a:xfrm>
            <a:off x="305975" y="32027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Part 1: Neural Network </a:t>
            </a:r>
            <a:endParaRPr b="1"/>
          </a:p>
        </p:txBody>
      </p:sp>
      <p:sp>
        <p:nvSpPr>
          <p:cNvPr id="101" name="Google Shape;101;p18"/>
          <p:cNvSpPr txBox="1"/>
          <p:nvPr>
            <p:ph idx="1" type="body"/>
          </p:nvPr>
        </p:nvSpPr>
        <p:spPr>
          <a:xfrm>
            <a:off x="88850" y="1192200"/>
            <a:ext cx="4743000" cy="395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Initially, we select and create 15 technical indicators through </a:t>
            </a:r>
            <a:r>
              <a:rPr lang="en">
                <a:solidFill>
                  <a:schemeClr val="accent6"/>
                </a:solidFill>
              </a:rPr>
              <a:t>FINTA library</a:t>
            </a:r>
            <a:r>
              <a:rPr lang="en"/>
              <a:t>, and use neural network to study them with the signal, </a:t>
            </a:r>
            <a:r>
              <a:rPr lang="en">
                <a:solidFill>
                  <a:schemeClr val="accent6"/>
                </a:solidFill>
              </a:rPr>
              <a:t>hoping</a:t>
            </a:r>
            <a:r>
              <a:rPr lang="en">
                <a:solidFill>
                  <a:schemeClr val="accent6"/>
                </a:solidFill>
              </a:rPr>
              <a:t> to find </a:t>
            </a:r>
            <a:r>
              <a:rPr lang="en">
                <a:solidFill>
                  <a:schemeClr val="accent6"/>
                </a:solidFill>
              </a:rPr>
              <a:t>significant</a:t>
            </a:r>
            <a:r>
              <a:rPr lang="en">
                <a:solidFill>
                  <a:schemeClr val="accent6"/>
                </a:solidFill>
              </a:rPr>
              <a:t> indicators through iterating the model by </a:t>
            </a:r>
            <a:r>
              <a:rPr lang="en">
                <a:solidFill>
                  <a:schemeClr val="accent6"/>
                </a:solidFill>
              </a:rPr>
              <a:t>trimming</a:t>
            </a:r>
            <a:r>
              <a:rPr lang="en">
                <a:solidFill>
                  <a:schemeClr val="accent6"/>
                </a:solidFill>
              </a:rPr>
              <a:t> the indicators.</a:t>
            </a:r>
            <a:endParaRPr>
              <a:solidFill>
                <a:schemeClr val="accent6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●"/>
            </a:pPr>
            <a:r>
              <a:rPr lang="en">
                <a:solidFill>
                  <a:schemeClr val="accent6"/>
                </a:solidFill>
              </a:rPr>
              <a:t>But we met recurrent neural network input problems caused by </a:t>
            </a:r>
            <a:endParaRPr>
              <a:solidFill>
                <a:schemeClr val="accent6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○"/>
            </a:pPr>
            <a:r>
              <a:rPr lang="en">
                <a:solidFill>
                  <a:schemeClr val="accent6"/>
                </a:solidFill>
              </a:rPr>
              <a:t>1) </a:t>
            </a:r>
            <a:r>
              <a:rPr lang="en">
                <a:solidFill>
                  <a:schemeClr val="accent6"/>
                </a:solidFill>
              </a:rPr>
              <a:t> indicators are littlely changed in numbers</a:t>
            </a:r>
            <a:endParaRPr>
              <a:solidFill>
                <a:schemeClr val="accent6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○"/>
            </a:pPr>
            <a:r>
              <a:rPr lang="en">
                <a:solidFill>
                  <a:schemeClr val="accent6"/>
                </a:solidFill>
              </a:rPr>
              <a:t>2)  indicators are too many and too complicated </a:t>
            </a:r>
            <a:endParaRPr>
              <a:solidFill>
                <a:schemeClr val="accent6"/>
              </a:solidFill>
            </a:endParaRPr>
          </a:p>
        </p:txBody>
      </p:sp>
      <p:pic>
        <p:nvPicPr>
          <p:cNvPr id="102" name="Google Shape;10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48075" y="458025"/>
            <a:ext cx="1919224" cy="124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55775" y="1993675"/>
            <a:ext cx="4103826" cy="1766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43639" y="4517925"/>
            <a:ext cx="5096948" cy="48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Part 1: Neural Network </a:t>
            </a:r>
            <a:endParaRPr b="1"/>
          </a:p>
        </p:txBody>
      </p:sp>
      <p:sp>
        <p:nvSpPr>
          <p:cNvPr id="110" name="Google Shape;110;p19"/>
          <p:cNvSpPr txBox="1"/>
          <p:nvPr>
            <p:ph idx="1" type="body"/>
          </p:nvPr>
        </p:nvSpPr>
        <p:spPr>
          <a:xfrm>
            <a:off x="0" y="1438525"/>
            <a:ext cx="4749600" cy="357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Solution: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O</a:t>
            </a:r>
            <a:r>
              <a:rPr lang="en"/>
              <a:t>nly </a:t>
            </a:r>
            <a:r>
              <a:rPr lang="en">
                <a:solidFill>
                  <a:schemeClr val="accent6"/>
                </a:solidFill>
              </a:rPr>
              <a:t>select 4 indicators</a:t>
            </a:r>
            <a:r>
              <a:rPr lang="en"/>
              <a:t> for momentum and non-momentum set respectively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>
                <a:solidFill>
                  <a:schemeClr val="accent6"/>
                </a:solidFill>
              </a:rPr>
              <a:t>Encode the indicators and create categorical variables</a:t>
            </a:r>
            <a:r>
              <a:rPr lang="en"/>
              <a:t> to make indicators more “significant” to the signal and </a:t>
            </a:r>
            <a:r>
              <a:rPr lang="en">
                <a:solidFill>
                  <a:schemeClr val="accent6"/>
                </a:solidFill>
              </a:rPr>
              <a:t>train scaled Xs</a:t>
            </a:r>
            <a:endParaRPr>
              <a:solidFill>
                <a:schemeClr val="accent6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Activation function change to </a:t>
            </a:r>
            <a:r>
              <a:rPr lang="en">
                <a:solidFill>
                  <a:schemeClr val="accent6"/>
                </a:solidFill>
              </a:rPr>
              <a:t>“elu” </a:t>
            </a:r>
            <a:r>
              <a:rPr lang="en"/>
              <a:t>for hidden layers to produce negative output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Activation function change to </a:t>
            </a:r>
            <a:r>
              <a:rPr lang="en">
                <a:solidFill>
                  <a:schemeClr val="accent6"/>
                </a:solidFill>
              </a:rPr>
              <a:t>“linear”</a:t>
            </a:r>
            <a:r>
              <a:rPr lang="en"/>
              <a:t> for the output layer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Loss function change to </a:t>
            </a:r>
            <a:r>
              <a:rPr lang="en">
                <a:solidFill>
                  <a:schemeClr val="accent6"/>
                </a:solidFill>
              </a:rPr>
              <a:t>“mse”</a:t>
            </a:r>
            <a:endParaRPr>
              <a:solidFill>
                <a:schemeClr val="accent6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Metrics change to </a:t>
            </a:r>
            <a:r>
              <a:rPr lang="en">
                <a:solidFill>
                  <a:schemeClr val="accent6"/>
                </a:solidFill>
              </a:rPr>
              <a:t>“mse”</a:t>
            </a:r>
            <a:endParaRPr>
              <a:solidFill>
                <a:schemeClr val="accent6"/>
              </a:solidFill>
            </a:endParaRPr>
          </a:p>
        </p:txBody>
      </p:sp>
      <p:pic>
        <p:nvPicPr>
          <p:cNvPr id="111" name="Google Shape;11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78850" y="4262353"/>
            <a:ext cx="4865150" cy="4975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43500" y="603775"/>
            <a:ext cx="3996124" cy="18665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48425" y="3012275"/>
            <a:ext cx="4386275" cy="537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0"/>
          <p:cNvSpPr txBox="1"/>
          <p:nvPr>
            <p:ph type="title"/>
          </p:nvPr>
        </p:nvSpPr>
        <p:spPr>
          <a:xfrm>
            <a:off x="387900" y="0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Part 1:</a:t>
            </a:r>
            <a:r>
              <a:rPr b="1" lang="en"/>
              <a:t> Results</a:t>
            </a:r>
            <a:endParaRPr b="1"/>
          </a:p>
        </p:txBody>
      </p:sp>
      <p:sp>
        <p:nvSpPr>
          <p:cNvPr id="119" name="Google Shape;119;p20"/>
          <p:cNvSpPr txBox="1"/>
          <p:nvPr>
            <p:ph idx="1" type="body"/>
          </p:nvPr>
        </p:nvSpPr>
        <p:spPr>
          <a:xfrm>
            <a:off x="327275" y="572645"/>
            <a:ext cx="8368200" cy="442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●"/>
            </a:pPr>
            <a:r>
              <a:rPr lang="en">
                <a:solidFill>
                  <a:schemeClr val="accent6"/>
                </a:solidFill>
              </a:rPr>
              <a:t>The Momentum indicators, with both lower Loss and MSE, outperformed the Non-momentum indicators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        Momentum  X_train                                           Non-Momentum X_train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                                                                       VS</a:t>
            </a:r>
            <a:endParaRPr/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Momentum  X_test 						Non-Momentum X_test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120" name="Google Shape;12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775" y="1879370"/>
            <a:ext cx="4031675" cy="465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86400" y="1879375"/>
            <a:ext cx="4216851" cy="465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40900" y="3381900"/>
            <a:ext cx="4107850" cy="41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6775" y="3375975"/>
            <a:ext cx="4216850" cy="41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80075" y="3935050"/>
            <a:ext cx="1759575" cy="111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236250" y="3935050"/>
            <a:ext cx="1789020" cy="111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886388" y="3887424"/>
            <a:ext cx="1836261" cy="1208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092700" y="3926097"/>
            <a:ext cx="1836250" cy="11221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1"/>
          <p:cNvSpPr txBox="1"/>
          <p:nvPr>
            <p:ph type="title"/>
          </p:nvPr>
        </p:nvSpPr>
        <p:spPr>
          <a:xfrm>
            <a:off x="305975" y="1881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Part 2: Machine Learning Backtesting </a:t>
            </a:r>
            <a:endParaRPr b="1"/>
          </a:p>
        </p:txBody>
      </p:sp>
      <p:sp>
        <p:nvSpPr>
          <p:cNvPr id="133" name="Google Shape;133;p21"/>
          <p:cNvSpPr txBox="1"/>
          <p:nvPr>
            <p:ph idx="1" type="body"/>
          </p:nvPr>
        </p:nvSpPr>
        <p:spPr>
          <a:xfrm>
            <a:off x="195075" y="812550"/>
            <a:ext cx="4818000" cy="441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ts val="1665"/>
              <a:buChar char="●"/>
            </a:pPr>
            <a:r>
              <a:rPr lang="en"/>
              <a:t>Then, we apply momentum and non-momentum set into </a:t>
            </a:r>
            <a:r>
              <a:rPr lang="en">
                <a:solidFill>
                  <a:schemeClr val="accent6"/>
                </a:solidFill>
              </a:rPr>
              <a:t>SVC classifier model and backtest the algo return vs actual return</a:t>
            </a:r>
            <a:endParaRPr sz="276">
              <a:solidFill>
                <a:schemeClr val="accent6"/>
              </a:solidFill>
            </a:endParaRPr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ct val="100000"/>
              <a:buChar char="○"/>
            </a:pPr>
            <a:r>
              <a:rPr lang="en">
                <a:solidFill>
                  <a:schemeClr val="accent6"/>
                </a:solidFill>
              </a:rPr>
              <a:t>3 Months Training Period</a:t>
            </a:r>
            <a:endParaRPr>
              <a:solidFill>
                <a:schemeClr val="accent6"/>
              </a:solidFill>
            </a:endParaRPr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ct val="100000"/>
              <a:buChar char="○"/>
            </a:pPr>
            <a:r>
              <a:rPr lang="en">
                <a:solidFill>
                  <a:schemeClr val="accent6"/>
                </a:solidFill>
              </a:rPr>
              <a:t>Standard Scaler</a:t>
            </a:r>
            <a:endParaRPr>
              <a:solidFill>
                <a:schemeClr val="accent6"/>
              </a:solidFill>
            </a:endParaRPr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ct val="100000"/>
              <a:buChar char="○"/>
            </a:pPr>
            <a:r>
              <a:rPr lang="en">
                <a:solidFill>
                  <a:schemeClr val="accent6"/>
                </a:solidFill>
              </a:rPr>
              <a:t>RandomOverSampler to resample as ramdom_state=1</a:t>
            </a:r>
            <a:endParaRPr>
              <a:solidFill>
                <a:schemeClr val="accent6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623">
              <a:solidFill>
                <a:schemeClr val="accent6"/>
              </a:solidFill>
            </a:endParaRPr>
          </a:p>
          <a:p>
            <a:pPr indent="-334327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Momentum set: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ct val="100000"/>
              <a:buChar char="○"/>
            </a:pPr>
            <a:r>
              <a:rPr lang="en">
                <a:solidFill>
                  <a:schemeClr val="accent6"/>
                </a:solidFill>
              </a:rPr>
              <a:t>Relative Strength Index “</a:t>
            </a:r>
            <a:r>
              <a:rPr lang="en">
                <a:solidFill>
                  <a:schemeClr val="accent6"/>
                </a:solidFill>
              </a:rPr>
              <a:t>RSI”</a:t>
            </a:r>
            <a:endParaRPr>
              <a:solidFill>
                <a:schemeClr val="accent6"/>
              </a:solidFill>
            </a:endParaRPr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ct val="100000"/>
              <a:buChar char="○"/>
            </a:pPr>
            <a:r>
              <a:rPr lang="en">
                <a:solidFill>
                  <a:schemeClr val="accent6"/>
                </a:solidFill>
              </a:rPr>
              <a:t>Commodity Channel Index “CCI”</a:t>
            </a:r>
            <a:endParaRPr>
              <a:solidFill>
                <a:schemeClr val="accent6"/>
              </a:solidFill>
            </a:endParaRPr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ct val="100000"/>
              <a:buChar char="○"/>
            </a:pPr>
            <a:r>
              <a:rPr lang="en">
                <a:solidFill>
                  <a:schemeClr val="accent6"/>
                </a:solidFill>
              </a:rPr>
              <a:t>Rate-of-change “ROC”</a:t>
            </a:r>
            <a:endParaRPr>
              <a:solidFill>
                <a:schemeClr val="accent6"/>
              </a:solidFill>
            </a:endParaRPr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ct val="100000"/>
              <a:buChar char="○"/>
            </a:pPr>
            <a:r>
              <a:rPr lang="en">
                <a:solidFill>
                  <a:schemeClr val="accent6"/>
                </a:solidFill>
              </a:rPr>
              <a:t>Stochastic Oscillator %K “STOCH”</a:t>
            </a:r>
            <a:endParaRPr>
              <a:solidFill>
                <a:schemeClr val="accent6"/>
              </a:solidFill>
            </a:endParaRPr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Non-Momentum set: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ct val="100000"/>
              <a:buChar char="○"/>
            </a:pPr>
            <a:r>
              <a:rPr lang="en">
                <a:solidFill>
                  <a:schemeClr val="accent6"/>
                </a:solidFill>
              </a:rPr>
              <a:t>Volume Weighted Average Price “VWAP”</a:t>
            </a:r>
            <a:endParaRPr>
              <a:solidFill>
                <a:schemeClr val="accent6"/>
              </a:solidFill>
            </a:endParaRPr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ct val="100000"/>
              <a:buChar char="○"/>
            </a:pPr>
            <a:r>
              <a:rPr lang="en">
                <a:solidFill>
                  <a:schemeClr val="accent6"/>
                </a:solidFill>
              </a:rPr>
              <a:t>Exponential</a:t>
            </a:r>
            <a:r>
              <a:rPr lang="en">
                <a:solidFill>
                  <a:schemeClr val="accent6"/>
                </a:solidFill>
              </a:rPr>
              <a:t> Moving Average “EMA” (9, 70)</a:t>
            </a:r>
            <a:endParaRPr>
              <a:solidFill>
                <a:schemeClr val="accent6"/>
              </a:solidFill>
            </a:endParaRPr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ct val="100000"/>
              <a:buChar char="○"/>
            </a:pPr>
            <a:r>
              <a:rPr lang="en">
                <a:solidFill>
                  <a:schemeClr val="accent6"/>
                </a:solidFill>
              </a:rPr>
              <a:t>Bollinger Bands “BBANDS”</a:t>
            </a:r>
            <a:endParaRPr>
              <a:solidFill>
                <a:schemeClr val="accent6"/>
              </a:solidFill>
            </a:endParaRPr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ct val="100000"/>
              <a:buChar char="○"/>
            </a:pPr>
            <a:r>
              <a:rPr lang="en">
                <a:solidFill>
                  <a:schemeClr val="accent6"/>
                </a:solidFill>
              </a:rPr>
              <a:t>Elder’s Force Index “EFI”</a:t>
            </a:r>
            <a:endParaRPr>
              <a:solidFill>
                <a:schemeClr val="accent6"/>
              </a:solidFill>
            </a:endParaRPr>
          </a:p>
        </p:txBody>
      </p:sp>
      <p:pic>
        <p:nvPicPr>
          <p:cNvPr id="134" name="Google Shape;13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3075" y="1788313"/>
            <a:ext cx="4007351" cy="26612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arina">
  <a:themeElements>
    <a:clrScheme name="Marina">
      <a:dk1>
        <a:srgbClr val="FFFFFF"/>
      </a:dk1>
      <a:lt1>
        <a:srgbClr val="00517C"/>
      </a:lt1>
      <a:dk2>
        <a:srgbClr val="004065"/>
      </a:dk2>
      <a:lt2>
        <a:srgbClr val="CFD8DC"/>
      </a:lt2>
      <a:accent1>
        <a:srgbClr val="0277BD"/>
      </a:accent1>
      <a:accent2>
        <a:srgbClr val="558B2F"/>
      </a:accent2>
      <a:accent3>
        <a:srgbClr val="009688"/>
      </a:accent3>
      <a:accent4>
        <a:srgbClr val="039BE5"/>
      </a:accent4>
      <a:accent5>
        <a:srgbClr val="8BC34A"/>
      </a:accent5>
      <a:accent6>
        <a:srgbClr val="FFEB38"/>
      </a:accent6>
      <a:hlink>
        <a:srgbClr val="8BC34A"/>
      </a:hlink>
      <a:folHlink>
        <a:srgbClr val="8BC3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